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560000" cx="10692000"/>
  <p:notesSz cx="7560000" cy="10692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A4A3A4"/>
          </p15:clr>
        </p15:guide>
        <p15:guide id="2" pos="6447">
          <p15:clr>
            <a:srgbClr val="A4A3A4"/>
          </p15:clr>
        </p15:guide>
        <p15:guide id="3" orient="horz" pos="212">
          <p15:clr>
            <a:srgbClr val="A4A3A4"/>
          </p15:clr>
        </p15:guide>
        <p15:guide id="4" orient="horz" pos="4570">
          <p15:clr>
            <a:srgbClr val="A4A3A4"/>
          </p15:clr>
        </p15:guide>
        <p15:guide id="5" pos="3368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234">
          <p15:clr>
            <a:srgbClr val="A4A3A4"/>
          </p15:clr>
        </p15:guide>
        <p15:guide id="8" pos="4553">
          <p15:clr>
            <a:srgbClr val="A4A3A4"/>
          </p15:clr>
        </p15:guide>
        <p15:guide id="9" pos="4298">
          <p15:clr>
            <a:srgbClr val="A4A3A4"/>
          </p15:clr>
        </p15:guide>
        <p15:guide id="10" pos="2376">
          <p15:clr>
            <a:srgbClr val="A4A3A4"/>
          </p15:clr>
        </p15:guide>
        <p15:guide id="11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6447"/>
        <p:guide pos="212" orient="horz"/>
        <p:guide pos="4570" orient="horz"/>
        <p:guide pos="3368"/>
        <p:guide pos="1872" orient="horz"/>
        <p:guide pos="2234"/>
        <p:guide pos="4553"/>
        <p:guide pos="4298"/>
        <p:guide pos="2376"/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IBMPlexSans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IBMPlex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4738a0cbd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4738a0c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738a0cbd_0_5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738a0cb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738a0cbd_0_7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738a0cb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738a0cbd_0_9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738a0cb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38a0cbd_0_10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38a0cb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rtl="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1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43" name="Google Shape;43;p11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3823625" y="-75"/>
            <a:ext cx="68685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469087" y="873471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FOUNDATION</a:t>
            </a:r>
            <a:endParaRPr sz="2400">
              <a:solidFill>
                <a:srgbClr val="8D8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UNDERSTAND THE PEOPLE INVOLVED</a:t>
            </a:r>
            <a:endParaRPr/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69087" y="1984075"/>
            <a:ext cx="2848500" cy="46875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Objective of Exercise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identify the target user/customer and understand people/organisations/ entities that form part of the ecosystem that influences the target user. To identify those who may be included in the research process.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Stakeholder Map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‘Stakeholder Map ’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tool is used to develop an overarching understanding of the ecosystem of people, institutions, organisations, and any other entities who influence a user/customer. The concentric circles are used to visually depict the distance of influence (direct or indirect). The size of bubbles/circles representing a stakeholder can be used to depict the degree of influence.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9428077" y="2217554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8922879" y="2549224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Direct Influencers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Those who have the most immediate influence on the target user/customer.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3924825" y="270515"/>
            <a:ext cx="5050800" cy="7002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STAKEHOLDER MAP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USE? </a:t>
            </a:r>
            <a:endParaRPr sz="1800">
              <a:solidFill>
                <a:srgbClr val="8D86FC"/>
              </a:solidFill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9428065" y="944718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8922866" y="1276389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Target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core target user/customer being designed for.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428065" y="3794143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922866" y="4125814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Indirect Influencers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Those 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who are not directly connected to the user but have important influence.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9428065" y="5384668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922866" y="5716339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Other Stakeholders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Any other stakeholder who might have some influence on target user. 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3963441" y="1620204"/>
            <a:ext cx="4826384" cy="4644529"/>
            <a:chOff x="3937737" y="1518111"/>
            <a:chExt cx="5124637" cy="4934689"/>
          </a:xfrm>
        </p:grpSpPr>
        <p:sp>
          <p:nvSpPr>
            <p:cNvPr id="72" name="Google Shape;72;p15"/>
            <p:cNvSpPr/>
            <p:nvPr/>
          </p:nvSpPr>
          <p:spPr>
            <a:xfrm>
              <a:off x="4112226" y="1594300"/>
              <a:ext cx="4912200" cy="48585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715051" y="2159125"/>
              <a:ext cx="3737400" cy="3706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404251" y="2810875"/>
              <a:ext cx="2340000" cy="2340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5652026" y="4563850"/>
              <a:ext cx="18480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Direct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Influencers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104051" y="3510725"/>
              <a:ext cx="940200" cy="9402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6022926" y="3832850"/>
              <a:ext cx="11169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Target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5652026" y="5306800"/>
              <a:ext cx="18480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Indirect 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Influencers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5652026" y="5992600"/>
              <a:ext cx="18480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Other 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Stakeholders</a:t>
              </a:r>
              <a:endParaRPr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652024" y="2904298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7051899" y="28978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430499" y="418378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404249" y="433618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4715049" y="293743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910399" y="199983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662999" y="245263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231099" y="37254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538799" y="418378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172674" y="52691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500024" y="52691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365649" y="60497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8683774" y="473008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8568112" y="274321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009037" y="151811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980462" y="176523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937737" y="33541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312799" y="5123986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404249" y="6049761"/>
              <a:ext cx="378600" cy="3939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5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5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04" name="Google Shape;104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5" name="Google Shape;10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0"/>
            <a:ext cx="34143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3649550" y="1071324"/>
            <a:ext cx="3076800" cy="5688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Session Flow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Sharing the Objective | 2 Min</a:t>
            </a:r>
            <a:endParaRPr b="1"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share the objective of the session/exercise.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Example | 5 Min</a:t>
            </a:r>
            <a:endParaRPr b="1"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1-2 examples of the tool in use.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‘How To?’ | 5 Min</a:t>
            </a:r>
            <a:endParaRPr b="1"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the ‘How to?’ of the tool as per instructions on the toolsheet. 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Clarifications | 3 Min</a:t>
            </a:r>
            <a:endParaRPr b="1"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clarify doubts from participants.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Exercise | 30 Min</a:t>
            </a:r>
            <a:endParaRPr b="1"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Participants to use tool with guidance from the facilitation team.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potential flow of the exercise could be -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 to discuss and agree on exercise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Individual members to note down stakeholders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Mapping stakeholders and discussion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- 20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684938" y="571933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</a:t>
            </a:r>
            <a:endParaRPr sz="18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31338" y="2025598"/>
            <a:ext cx="3000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Stakeholder Map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Material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Template, Chart Paper, Post-Its, Pens/ Sketch Pens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Time 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45 Minutes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7228300" y="1071328"/>
            <a:ext cx="3076800" cy="58257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Points to Consider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numbering provided in the How To? is a recommended path. Startups may still choose to fill the template as per their convenience.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influencers can be individuals or organisations.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Since the tool is used early in the design process, it is entirely possible that those on the map are just who we assume have influence - what is the exact nature of influence can be understood over time.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Influencers could be those the target user/customer is aware of or not.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list of influencers should first be exhaustive. The list can be shortened based on research and discussion.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Influencers or stakeholders mapped are those that one must consider including in the research. Practical compulsions may demand that some influencers are prioritised over others.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tool  can be used again at the end of research to map the actual ecosystem.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469087" y="873471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FOUNDATION</a:t>
            </a:r>
            <a:endParaRPr sz="2400">
              <a:solidFill>
                <a:srgbClr val="8D8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UNDERSTAND THE PEOPLE INVOLVED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D86FC"/>
              </a:solidFill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18" name="Google Shape;118;p16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19" name="Google Shape;119;p16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6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21" name="Google Shape;121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2" name="Google Shape;12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7"/>
          <p:cNvGrpSpPr/>
          <p:nvPr/>
        </p:nvGrpSpPr>
        <p:grpSpPr>
          <a:xfrm>
            <a:off x="2396167" y="910269"/>
            <a:ext cx="5978100" cy="5980200"/>
            <a:chOff x="2396167" y="910269"/>
            <a:chExt cx="5978100" cy="5980200"/>
          </a:xfrm>
        </p:grpSpPr>
        <p:sp>
          <p:nvSpPr>
            <p:cNvPr id="128" name="Google Shape;128;p17"/>
            <p:cNvSpPr/>
            <p:nvPr/>
          </p:nvSpPr>
          <p:spPr>
            <a:xfrm>
              <a:off x="2396167" y="910269"/>
              <a:ext cx="5978100" cy="59802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8D86FC"/>
                </a:solidFill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129805" y="1605513"/>
              <a:ext cx="4548300" cy="4562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968562" y="2407752"/>
              <a:ext cx="2847900" cy="2880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4270104" y="4565489"/>
              <a:ext cx="22491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Direct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Influencers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4820218" y="3269197"/>
              <a:ext cx="1144200" cy="1157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4721489" y="3665701"/>
              <a:ext cx="13593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Target</a:t>
              </a:r>
              <a:endParaRPr b="1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4270104" y="5479986"/>
              <a:ext cx="22491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Indirect 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Influencers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4270104" y="6324137"/>
              <a:ext cx="22491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Other 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Stakeholders</a:t>
              </a:r>
              <a:endParaRPr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136" name="Google Shape;136;p17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STAKEHOLDER MAP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38" name="Google Shape;138;p17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39" name="Google Shape;139;p17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7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41" name="Google Shape;141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2" name="Google Shape;14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STAKEHOLDER MAP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3471" l="16977" r="23095" t="10180"/>
          <a:stretch/>
        </p:blipFill>
        <p:spPr>
          <a:xfrm>
            <a:off x="2662475" y="800100"/>
            <a:ext cx="6182050" cy="61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2069715" y="5292750"/>
            <a:ext cx="927900" cy="45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7487489" y="800100"/>
            <a:ext cx="927900" cy="45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52" name="Google Shape;152;p18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53" name="Google Shape;153;p18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8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55" name="Google Shape;155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6" name="Google Shape;15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STAKEHOLDER MAP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6895" r="6904" t="0"/>
          <a:stretch/>
        </p:blipFill>
        <p:spPr>
          <a:xfrm>
            <a:off x="2465250" y="1162825"/>
            <a:ext cx="5738297" cy="5452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9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64" name="Google Shape;164;p19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65" name="Google Shape;165;p19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9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67" name="Google Shape;167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